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2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16"/>
    <p:restoredTop sz="94523"/>
  </p:normalViewPr>
  <p:slideViewPr>
    <p:cSldViewPr snapToGrid="0" snapToObjects="1">
      <p:cViewPr>
        <p:scale>
          <a:sx n="85" d="100"/>
          <a:sy n="85" d="100"/>
        </p:scale>
        <p:origin x="1904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DC4E41-D7DD-314B-BEF5-C8406B567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8B5E496-1B0E-FE4D-AB51-AB8795F40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4BA9CB-926A-7540-ABA6-FD414BEF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38DA89-F40D-2946-B3D5-40DF8E1A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64E51F-F932-1647-9601-C79709B6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147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C638FA-7DEA-874F-B89D-F50B1FB6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BC4325D-A91B-BF4A-A6AF-0B481F56D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C78AF1-6529-9D49-A0A9-EDB18E7CE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0D5065-CAE1-6B42-B58C-EA9A5FC1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B3FE9B-7210-B94B-8274-CB0F98C2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40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A9E9E26-F22D-CA4F-87FB-31E03D542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24D19DA-DE7F-1F4C-B7CA-B380936F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A2CFC74-26F7-9546-A285-DFD304157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D2E084-B2C2-4240-B392-F71A4EBAE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073F10-E371-924A-B4F7-A983A7F4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896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21898C-6006-5340-8F48-05EB752F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D90B63-9014-AA42-B432-A6D707D61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CCF26F-7CCC-F141-944B-2A1D2137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6ADFC2-D41A-394A-96FA-D4D497CA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7E56A5-7C34-4B4B-A2A2-B8B2E3D9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34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FFB5A6-34E3-AD42-BCB4-9EF15CC61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04051A-AFC7-2043-B4E1-7974FCD9C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E1B83E-48D7-D345-B2AD-CAF3B93B0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9DFBA9-C931-4F4D-BBB1-4D285B25E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16FBD9-3079-FD42-928D-D7674EE8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548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90B780-02BA-2146-B9ED-90B7A222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297C57-5F8F-5146-BDC0-79F9B624DA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65B8E38-B5D4-2A4F-9071-6C98158DE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E15895-0476-8E42-BBA8-4EEC6D7C2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D2AF2E-B839-8A43-AFB0-26C10D3A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A2CEA7-E24A-C246-A655-24096B1C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18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D1501A-3212-8842-929A-BF165D16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A300CC-C593-E04C-9384-2E99A5F77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38ECF9-58DC-5F4E-A111-C81B8E3E5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6D52A60-3B5A-C742-AC26-99FC2D2CF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80B08B6-8CFD-404A-891C-DFB7A7BEB9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B3930A3-82D9-9147-AA98-459089B4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B494673-5734-AA4C-92E5-CC6384DF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C7BA982-8AA8-3C43-A40F-76A31316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7174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DB5C67-EABC-494D-A96B-58AD6997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0B1491C-5351-9647-A9FD-88756F46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4A02011-8D62-EA42-A529-D67250027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D9B756-9212-8A45-9D37-CB695F1C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702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8AD648-2052-4A4D-BF01-073204FAA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731F6F8-0F60-EC49-91F7-BD0BDECC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00DF6E-2B0E-6145-9C5F-499C0E23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52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5B2A63-200A-0C43-83B6-39B7B94E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DF8170-8E03-C74A-AA19-76399D10B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E1BD3E-A4D2-B64B-AC27-89A2D013A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F2E9B1-52A1-0643-A023-B9C53E47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009C66-8A84-6D44-AC03-47F9425F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3D0337-E2DD-A845-B1C4-E2EC18AF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3608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78E3F8-E3E9-1440-A1A2-3A555AB3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75315C1-962F-5D45-AFAB-525BA669E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038FFF3-B0DD-CE4B-BC09-CE4E3D212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54FC70-806E-AE4E-B2D4-670EC1FB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40FBCF-3AFC-464D-A058-5B54C81F0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287986-A4B0-5C4E-9F49-DFEEF572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53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493BCA3-8514-C84C-86C7-6ECFC85C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C07E0AC-F961-D54F-AF2E-35E820AFC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2D36E4-13A1-6C4E-B8C3-EB256D4013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D17C3-DE7B-424F-A8B5-35E5392F17BB}" type="datetimeFigureOut">
              <a:rPr kumimoji="1" lang="ja-JP" altLang="en-US" smtClean="0"/>
              <a:t>2018/7/4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F913243-67B2-F840-80AA-CC4540E31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B73551-3730-5F48-AAD4-30968DF0E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21534-DCB8-2845-858E-7C3A71610E7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66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2016/papers/paper104/paper104.pdf" TargetMode="External"/><Relationship Id="rId2" Type="http://schemas.openxmlformats.org/officeDocument/2006/relationships/hyperlink" Target="https://papers.nips.cc/paper/4522-practical-bayesian-optimization-of-machine-learning-algorithms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18B06-A93C-5B42-888E-6CB1004E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8788"/>
          </a:xfrm>
        </p:spPr>
        <p:txBody>
          <a:bodyPr>
            <a:normAutofit/>
          </a:bodyPr>
          <a:lstStyle/>
          <a:p>
            <a:r>
              <a:rPr kumimoji="1"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自己紹介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872E72-6C0D-8C4B-A738-35A4E540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39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1800">
                <a:latin typeface="MS PGothic" panose="020B0600070205080204" pitchFamily="34" charset="-128"/>
                <a:ea typeface="MS PGothic" panose="020B0600070205080204" pitchFamily="34" charset="-128"/>
              </a:rPr>
              <a:t>■経歴</a:t>
            </a:r>
            <a:endParaRPr lang="en-US" altLang="ja-JP"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2012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年</a:t>
            </a:r>
            <a:r>
              <a:rPr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4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月</a:t>
            </a:r>
            <a:r>
              <a:rPr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〜2016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年</a:t>
            </a:r>
            <a:r>
              <a:rPr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3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月　立教大学国際経営　卒業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ja-JP" altLang="ja-JP" sz="1600">
                <a:latin typeface="MS PGothic" panose="020B0600070205080204" pitchFamily="34" charset="-128"/>
                <a:ea typeface="MS PGothic" panose="020B0600070205080204" pitchFamily="34" charset="-128"/>
              </a:rPr>
              <a:t>2016年4月〜2017年</a:t>
            </a:r>
            <a:r>
              <a:rPr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7</a:t>
            </a:r>
            <a:r>
              <a:rPr lang="ja-JP" altLang="ja-JP" sz="1600">
                <a:latin typeface="MS PGothic" panose="020B0600070205080204" pitchFamily="34" charset="-128"/>
                <a:ea typeface="MS PGothic" panose="020B0600070205080204" pitchFamily="34" charset="-128"/>
              </a:rPr>
              <a:t>月　日本IBM株式会社 金融営業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ja-JP" altLang="ja-JP" sz="1600">
                <a:latin typeface="MS PGothic" panose="020B0600070205080204" pitchFamily="34" charset="-128"/>
                <a:ea typeface="MS PGothic" panose="020B0600070205080204" pitchFamily="34" charset="-128"/>
              </a:rPr>
              <a:t>2017年8月〜2018年4月　株式会社メタップス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2018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年</a:t>
            </a:r>
            <a:r>
              <a:rPr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4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月</a:t>
            </a:r>
            <a:r>
              <a:rPr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〜 Ruby Python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でシステム作成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800">
                <a:latin typeface="MS PGothic" panose="020B0600070205080204" pitchFamily="34" charset="-128"/>
                <a:ea typeface="MS PGothic" panose="020B0600070205080204" pitchFamily="34" charset="-128"/>
              </a:rPr>
              <a:t>■実績</a:t>
            </a:r>
            <a:endParaRPr lang="en-US" altLang="ja-JP"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ja-JP" altLang="ja-JP" sz="1600">
                <a:latin typeface="MS PGothic" panose="020B0600070205080204" pitchFamily="34" charset="-128"/>
                <a:ea typeface="MS PGothic" panose="020B0600070205080204" pitchFamily="34" charset="-128"/>
              </a:rPr>
              <a:t>日本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初導入ソリューションの提案・承認</a:t>
            </a:r>
            <a:r>
              <a:rPr lang="ja-JP" altLang="ja-JP" sz="16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ja-JP" altLang="en-US" sz="16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（</a:t>
            </a:r>
            <a:r>
              <a:rPr lang="en-US" altLang="ja-JP" sz="1600" dirty="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IBM</a:t>
            </a:r>
            <a:r>
              <a:rPr lang="ja-JP" altLang="en-US" sz="16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ja-JP" altLang="ja-JP" sz="1600">
                <a:latin typeface="MS PGothic" panose="020B0600070205080204" pitchFamily="34" charset="-128"/>
                <a:ea typeface="MS PGothic" panose="020B0600070205080204" pitchFamily="34" charset="-128"/>
              </a:rPr>
              <a:t>クライアント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企業</a:t>
            </a:r>
            <a:r>
              <a:rPr lang="ja-JP" altLang="ja-JP" sz="1600">
                <a:latin typeface="MS PGothic" panose="020B0600070205080204" pitchFamily="34" charset="-128"/>
                <a:ea typeface="MS PGothic" panose="020B0600070205080204" pitchFamily="34" charset="-128"/>
              </a:rPr>
              <a:t>のKPIを180%改善</a:t>
            </a:r>
            <a:r>
              <a:rPr lang="ja-JP" altLang="ja-JP" sz="1600">
                <a:effectLst/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（メタップス）</a:t>
            </a:r>
            <a:endParaRPr lang="en-US" altLang="ja-JP" sz="1600" dirty="0">
              <a:effectLst/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800">
                <a:latin typeface="MS PGothic" panose="020B0600070205080204" pitchFamily="34" charset="-128"/>
                <a:ea typeface="MS PGothic" panose="020B0600070205080204" pitchFamily="34" charset="-128"/>
              </a:rPr>
              <a:t>■</a:t>
            </a:r>
            <a:r>
              <a:rPr lang="en-US" altLang="ja-JP" sz="1800" dirty="0">
                <a:latin typeface="MS PGothic" panose="020B0600070205080204" pitchFamily="34" charset="-128"/>
                <a:ea typeface="MS PGothic" panose="020B0600070205080204" pitchFamily="34" charset="-128"/>
              </a:rPr>
              <a:t>CS</a:t>
            </a:r>
            <a:r>
              <a:rPr lang="ja-JP" altLang="en-US" sz="1800">
                <a:latin typeface="MS PGothic" panose="020B0600070205080204" pitchFamily="34" charset="-128"/>
                <a:ea typeface="MS PGothic" panose="020B0600070205080204" pitchFamily="34" charset="-128"/>
              </a:rPr>
              <a:t>および機械学習の研究室に入りたい理由</a:t>
            </a:r>
            <a:endParaRPr lang="en-US" altLang="ja-JP"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機械に抽象概念理解をさせて人の物質的・観念的仕組みをアップデートしたい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根本理論から仕組みを理解し、誰でも使用できる合理的意思決定機械を作りたい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ja-JP"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ja-JP" altLang="ja-JP" sz="16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87EA7BF-E95A-8E46-AD1F-660A9ABA1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405" y="1209399"/>
            <a:ext cx="3198897" cy="23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6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18B06-A93C-5B42-888E-6CB1004E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179"/>
          </a:xfrm>
        </p:spPr>
        <p:txBody>
          <a:bodyPr>
            <a:normAutofit/>
          </a:bodyPr>
          <a:lstStyle/>
          <a:p>
            <a:r>
              <a:rPr kumimoji="1"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ハイパーパラメータ最適化の</a:t>
            </a:r>
            <a:r>
              <a:rPr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理解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872E72-6C0D-8C4B-A738-35A4E540F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104"/>
            <a:ext cx="10515600" cy="50836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1700">
                <a:latin typeface="MS PGothic" panose="020B0600070205080204" pitchFamily="34" charset="-128"/>
                <a:ea typeface="MS PGothic" panose="020B0600070205080204" pitchFamily="34" charset="-128"/>
              </a:rPr>
              <a:t>■ハイパーパラメータ概要</a:t>
            </a:r>
            <a:endParaRPr lang="en-US" altLang="ja-JP" sz="17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kumimoji="1"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機械学習実装において人手で定義する任意の数値</a:t>
            </a:r>
            <a:br>
              <a:rPr lang="en-US" altLang="ja-JP" sz="1500" dirty="0">
                <a:latin typeface="MS PGothic" panose="020B0600070205080204" pitchFamily="34" charset="-128"/>
                <a:ea typeface="MS PGothic" panose="020B0600070205080204" pitchFamily="34" charset="-128"/>
              </a:rPr>
            </a:b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（学習係数・イテレーション数・隠れ層ユニット数・重み初期値・活性化関数・正則化項）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kumimoji="1"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kumimoji="1"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■</a:t>
            </a:r>
            <a:r>
              <a:rPr kumimoji="1" lang="ja-JP" altLang="en-US" sz="1700">
                <a:latin typeface="MS PGothic" panose="020B0600070205080204" pitchFamily="34" charset="-128"/>
                <a:ea typeface="MS PGothic" panose="020B0600070205080204" pitchFamily="34" charset="-128"/>
              </a:rPr>
              <a:t>重要性</a:t>
            </a:r>
            <a:endParaRPr kumimoji="1" lang="en-US" altLang="ja-JP" sz="17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kumimoji="1"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</a:t>
            </a: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機械学習の結果に大きく影響する要素にも関わらず、</a:t>
            </a:r>
            <a:r>
              <a:rPr kumimoji="1"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ハイパーパラメータ調整の属人化（特に</a:t>
            </a:r>
            <a:r>
              <a:rPr kumimoji="1" lang="en-US" altLang="ja-JP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DNN</a:t>
            </a:r>
            <a:r>
              <a:rPr kumimoji="1"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の場合）</a:t>
            </a:r>
            <a:endParaRPr kumimoji="1"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700">
                <a:latin typeface="MS PGothic" panose="020B0600070205080204" pitchFamily="34" charset="-128"/>
                <a:ea typeface="MS PGothic" panose="020B0600070205080204" pitchFamily="34" charset="-128"/>
              </a:rPr>
              <a:t>　</a:t>
            </a:r>
            <a:r>
              <a:rPr lang="ja-JP" altLang="en-US" sz="1400">
                <a:latin typeface="MS PGothic" panose="020B0600070205080204" pitchFamily="34" charset="-128"/>
                <a:ea typeface="MS PGothic" panose="020B0600070205080204" pitchFamily="34" charset="-128"/>
              </a:rPr>
              <a:t>→設計に数ヶ月要することもある、数理統計の専門知識も必要</a:t>
            </a:r>
            <a:endParaRPr kumimoji="1" lang="en-US" altLang="ja-JP" sz="1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ja-JP" sz="17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700">
                <a:latin typeface="MS PGothic" panose="020B0600070205080204" pitchFamily="34" charset="-128"/>
                <a:ea typeface="MS PGothic" panose="020B0600070205080204" pitchFamily="34" charset="-128"/>
              </a:rPr>
              <a:t>■既存手法</a:t>
            </a:r>
            <a:r>
              <a:rPr lang="ja-JP" altLang="en-US" sz="1800">
                <a:latin typeface="MS PGothic" panose="020B0600070205080204" pitchFamily="34" charset="-128"/>
                <a:ea typeface="MS PGothic" panose="020B0600070205080204" pitchFamily="34" charset="-128"/>
              </a:rPr>
              <a:t>：</a:t>
            </a:r>
            <a:endParaRPr lang="en-US" altLang="ja-JP" sz="18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・ランダムサーチ</a:t>
            </a:r>
            <a:r>
              <a:rPr lang="en-US" altLang="ja-JP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/</a:t>
            </a: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グリッドサーチ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・ベイズ最適化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・ラテン超方格サンプリング法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・遺伝アルゴリズム等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・交差検証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700">
                <a:latin typeface="MS PGothic" panose="020B0600070205080204" pitchFamily="34" charset="-128"/>
                <a:ea typeface="MS PGothic" panose="020B0600070205080204" pitchFamily="34" charset="-128"/>
              </a:rPr>
              <a:t>■論文手法：</a:t>
            </a:r>
            <a:endParaRPr lang="en-US" altLang="ja-JP" sz="17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kumimoji="1" lang="ja-JP" altLang="en-US" sz="1700">
                <a:latin typeface="MS PGothic" panose="020B0600070205080204" pitchFamily="34" charset="-128"/>
                <a:ea typeface="MS PGothic" panose="020B0600070205080204" pitchFamily="34" charset="-128"/>
              </a:rPr>
              <a:t>・ベルヌーイ分布を用いた確率的パラメータ最適化</a:t>
            </a:r>
            <a:endParaRPr kumimoji="1" lang="en-US" altLang="ja-JP" sz="17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FC1807F-B7A6-FF46-8B04-9AFF2F1AE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819" y="1398104"/>
            <a:ext cx="2932981" cy="886641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769B53C-BDC1-0B46-844A-BD9DE2B97B06}"/>
              </a:ext>
            </a:extLst>
          </p:cNvPr>
          <p:cNvCxnSpPr/>
          <p:nvPr/>
        </p:nvCxnSpPr>
        <p:spPr>
          <a:xfrm>
            <a:off x="10363920" y="2122985"/>
            <a:ext cx="360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>
            <a:extLst>
              <a:ext uri="{FF2B5EF4-FFF2-40B4-BE49-F238E27FC236}">
                <a16:creationId xmlns:a16="http://schemas.microsoft.com/office/drawing/2014/main" id="{404283F6-D660-5845-BB36-A0BBAB52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518" y="3447663"/>
            <a:ext cx="2141100" cy="160414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D93043E4-F61C-6040-ADFE-49C0D872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603" y="4334304"/>
            <a:ext cx="1453070" cy="13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86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18B06-A93C-5B42-888E-6CB1004E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1742"/>
          </a:xfrm>
        </p:spPr>
        <p:txBody>
          <a:bodyPr>
            <a:normAutofit/>
          </a:bodyPr>
          <a:lstStyle/>
          <a:p>
            <a:r>
              <a:rPr kumimoji="1" lang="ja-JP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今後</a:t>
            </a:r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取り組みたい課題</a:t>
            </a:r>
            <a:endParaRPr kumimoji="1" lang="ja-JP" altLang="en-US" sz="24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A1F03851-3058-B84C-9423-BAE4F1184A83}"/>
              </a:ext>
            </a:extLst>
          </p:cNvPr>
          <p:cNvSpPr txBox="1">
            <a:spLocks/>
          </p:cNvSpPr>
          <p:nvPr/>
        </p:nvSpPr>
        <p:spPr>
          <a:xfrm>
            <a:off x="838200" y="1326382"/>
            <a:ext cx="10515600" cy="4895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700">
                <a:latin typeface="MS PGothic" panose="020B0600070205080204" pitchFamily="34" charset="-128"/>
                <a:ea typeface="MS PGothic" panose="020B0600070205080204" pitchFamily="34" charset="-128"/>
              </a:rPr>
              <a:t>■テーマ</a:t>
            </a:r>
            <a:endParaRPr lang="en-US" altLang="ja-JP" sz="17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700">
                <a:latin typeface="MS PGothic" panose="020B0600070205080204" pitchFamily="34" charset="-128"/>
                <a:ea typeface="MS PGothic" panose="020B0600070205080204" pitchFamily="34" charset="-128"/>
              </a:rPr>
              <a:t>・ハイパーパラメータの自動最適化</a:t>
            </a:r>
            <a:endParaRPr lang="en-US" altLang="ja-JP" sz="17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7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■動機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・機械学習のハイパーパラメータはまだ手作業の職人芸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　→ディープラーニングの一般使いができない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　→パラメータの調整に数ヶ月の時間と労力がかかる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■先行研究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・</a:t>
            </a:r>
            <a:r>
              <a:rPr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Bayesian Optimization</a:t>
            </a:r>
            <a:r>
              <a:rPr lang="ja-JP" altLang="en-US" sz="1200">
                <a:latin typeface="MS PGothic" panose="020B0600070205080204" pitchFamily="34" charset="-128"/>
                <a:ea typeface="MS PGothic" panose="020B0600070205080204" pitchFamily="34" charset="-128"/>
              </a:rPr>
              <a:t>（</a:t>
            </a:r>
            <a:r>
              <a:rPr lang="en-US" altLang="ja-JP" sz="1200" dirty="0">
                <a:latin typeface="MS PGothic" panose="020B0600070205080204" pitchFamily="34" charset="-128"/>
                <a:ea typeface="MS PGothic" panose="020B0600070205080204" pitchFamily="34" charset="-128"/>
                <a:hlinkClick r:id="rId2"/>
              </a:rPr>
              <a:t>https://papers.nips.cc/paper/4522-practical-bayesian-optimization-of-machine-learning-algorithms.pdf</a:t>
            </a:r>
            <a:r>
              <a:rPr lang="ja-JP" altLang="en-US" sz="120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en-US" altLang="ja-JP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・</a:t>
            </a:r>
            <a:r>
              <a:rPr lang="en-US" altLang="ja-JP" sz="16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Probablistic</a:t>
            </a:r>
            <a:r>
              <a:rPr lang="en-US" altLang="ja-JP" sz="1600" dirty="0">
                <a:latin typeface="MS PGothic" panose="020B0600070205080204" pitchFamily="34" charset="-128"/>
                <a:ea typeface="MS PGothic" panose="020B0600070205080204" pitchFamily="34" charset="-128"/>
              </a:rPr>
              <a:t> Modeling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 （</a:t>
            </a:r>
            <a:r>
              <a:rPr lang="en" altLang="ja-JP" sz="1200" dirty="0">
                <a:latin typeface="MS PGothic" panose="020B0600070205080204" pitchFamily="34" charset="-128"/>
                <a:ea typeface="MS PGothic" panose="020B0600070205080204" pitchFamily="34" charset="-128"/>
              </a:rPr>
              <a:t>https://</a:t>
            </a:r>
            <a:r>
              <a:rPr lang="en" altLang="ja-JP" sz="12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arxiv.org</a:t>
            </a:r>
            <a:r>
              <a:rPr lang="en" altLang="ja-JP" sz="1200" dirty="0">
                <a:latin typeface="MS PGothic" panose="020B0600070205080204" pitchFamily="34" charset="-128"/>
                <a:ea typeface="MS PGothic" panose="020B0600070205080204" pitchFamily="34" charset="-128"/>
              </a:rPr>
              <a:t>/abs/1801.07650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en-US" altLang="ja-JP" sz="16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・ </a:t>
            </a:r>
            <a:r>
              <a:rPr lang="en-US" altLang="ja-JP" sz="16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TriReLu</a:t>
            </a:r>
            <a:r>
              <a:rPr lang="ja-JP" altLang="en-US" sz="1600">
                <a:latin typeface="MS PGothic" panose="020B0600070205080204" pitchFamily="34" charset="-128"/>
                <a:ea typeface="MS PGothic" panose="020B0600070205080204" pitchFamily="34" charset="-128"/>
              </a:rPr>
              <a:t> （</a:t>
            </a:r>
            <a:r>
              <a:rPr lang="en-US" altLang="ja-JP" sz="1200" dirty="0">
                <a:latin typeface="MS PGothic" panose="020B0600070205080204" pitchFamily="34" charset="-128"/>
                <a:ea typeface="MS PGothic" panose="020B0600070205080204" pitchFamily="34" charset="-128"/>
                <a:hlinkClick r:id="rId3"/>
              </a:rPr>
              <a:t>http://www.bmva.org/bmvc/2016/papers/paper104/paper104.pdf</a:t>
            </a:r>
            <a:r>
              <a:rPr lang="ja-JP" altLang="en-US" sz="1200">
                <a:latin typeface="MS PGothic" panose="020B0600070205080204" pitchFamily="34" charset="-128"/>
                <a:ea typeface="MS PGothic" panose="020B0600070205080204" pitchFamily="34" charset="-128"/>
              </a:rPr>
              <a:t>）</a:t>
            </a:r>
            <a:endParaRPr lang="en-US" altLang="ja-JP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ja-JP" sz="12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■入学前の準備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・パラメータを自動選択するための要因を調べる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・ディープラーニングの重い実装を試す（実際にパラメータ調整に苦労する）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58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18B06-A93C-5B42-888E-6CB1004E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中期的展望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872E72-6C0D-8C4B-A738-35A4E540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大目的：</a:t>
            </a:r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　計算機による抽象概念理解</a:t>
            </a:r>
            <a:endParaRPr lang="en-US" altLang="ja-JP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ja-JP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kumimoji="1" lang="ja-JP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中目的：　ディープラーニングの民主化</a:t>
            </a:r>
            <a:endParaRPr kumimoji="1" lang="en-US" altLang="ja-JP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kumimoji="1" lang="en-US" altLang="ja-JP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小目的：　</a:t>
            </a:r>
            <a:r>
              <a:rPr lang="ja-JP" altLang="en-US" sz="2400" b="1">
                <a:latin typeface="MS PGothic" panose="020B0600070205080204" pitchFamily="34" charset="-128"/>
                <a:ea typeface="MS PGothic" panose="020B0600070205080204" pitchFamily="34" charset="-128"/>
              </a:rPr>
              <a:t>ハイパーパラメータ最適化　</a:t>
            </a:r>
            <a:r>
              <a:rPr lang="ja-JP" altLang="en-US" sz="2400">
                <a:latin typeface="MS PGothic" panose="020B0600070205080204" pitchFamily="34" charset="-128"/>
                <a:ea typeface="MS PGothic" panose="020B0600070205080204" pitchFamily="34" charset="-128"/>
              </a:rPr>
              <a:t>←研究テーマ</a:t>
            </a:r>
            <a:endParaRPr kumimoji="1" lang="en-US" altLang="ja-JP" sz="24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81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18B06-A93C-5B42-888E-6CB1004E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数学力</a:t>
            </a:r>
            <a:r>
              <a:rPr kumimoji="1" lang="en-US" altLang="ja-JP" sz="2800" dirty="0">
                <a:latin typeface="MS PGothic" panose="020B0600070205080204" pitchFamily="34" charset="-128"/>
                <a:ea typeface="MS PGothic" panose="020B0600070205080204" pitchFamily="34" charset="-128"/>
              </a:rPr>
              <a:t>/</a:t>
            </a:r>
            <a:r>
              <a:rPr kumimoji="1"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プログラミング</a:t>
            </a:r>
            <a:r>
              <a:rPr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力</a:t>
            </a:r>
            <a:endParaRPr kumimoji="1" lang="ja-JP" altLang="en-US" sz="280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872E72-6C0D-8C4B-A738-35A4E540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700">
                <a:latin typeface="MS PGothic" panose="020B0600070205080204" pitchFamily="34" charset="-128"/>
                <a:ea typeface="MS PGothic" panose="020B0600070205080204" pitchFamily="34" charset="-128"/>
              </a:rPr>
              <a:t>■数学</a:t>
            </a:r>
            <a:endParaRPr kumimoji="1" lang="en-US" altLang="ja-JP" sz="17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kumimoji="1"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・統計検定</a:t>
            </a:r>
            <a:r>
              <a:rPr kumimoji="1" lang="en-US" altLang="ja-JP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2</a:t>
            </a: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級程度の統計基礎知識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・学部レベルの線形代数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・機械学習関連の基礎数学知識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endParaRPr lang="en-US" altLang="ja-JP" sz="17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700">
                <a:latin typeface="MS PGothic" panose="020B0600070205080204" pitchFamily="34" charset="-128"/>
                <a:ea typeface="MS PGothic" panose="020B0600070205080204" pitchFamily="34" charset="-128"/>
              </a:rPr>
              <a:t>■プログラミング能力</a:t>
            </a:r>
            <a:endParaRPr lang="en-US" altLang="ja-JP" sz="17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</a:t>
            </a:r>
            <a:r>
              <a:rPr lang="en-US" altLang="ja-JP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  </a:t>
            </a:r>
            <a:r>
              <a:rPr lang="en-US" altLang="ja-JP" sz="15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SckitLearn</a:t>
            </a: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等ライブラリを使わず</a:t>
            </a:r>
            <a:r>
              <a:rPr lang="en-US" altLang="ja-JP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ML/ DL</a:t>
            </a: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の実装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　スクラッチからの</a:t>
            </a:r>
            <a:r>
              <a:rPr lang="en-US" altLang="ja-JP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Web</a:t>
            </a: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サービス実装（</a:t>
            </a:r>
            <a:r>
              <a:rPr lang="en-US" altLang="ja-JP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Airbnb</a:t>
            </a: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クローン）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・　</a:t>
            </a:r>
            <a:r>
              <a:rPr lang="en-US" altLang="ja-JP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K</a:t>
            </a: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近傍法を用いたレコメンデーション</a:t>
            </a:r>
            <a:r>
              <a:rPr lang="en-US" altLang="ja-JP" sz="1500" dirty="0">
                <a:latin typeface="MS PGothic" panose="020B0600070205080204" pitchFamily="34" charset="-128"/>
                <a:ea typeface="MS PGothic" panose="020B0600070205080204" pitchFamily="34" charset="-128"/>
              </a:rPr>
              <a:t>API</a:t>
            </a:r>
            <a:r>
              <a:rPr lang="ja-JP" altLang="en-US" sz="1500">
                <a:latin typeface="MS PGothic" panose="020B0600070205080204" pitchFamily="34" charset="-128"/>
                <a:ea typeface="MS PGothic" panose="020B0600070205080204" pitchFamily="34" charset="-128"/>
              </a:rPr>
              <a:t>実装</a:t>
            </a:r>
            <a:endParaRPr lang="en-US" altLang="ja-JP" sz="1500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CE4A8C6-5733-D048-A041-0083932A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283" y="1477310"/>
            <a:ext cx="1271617" cy="180932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F3B79BA-5C83-074D-9251-A3622D02D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11" y="4048732"/>
            <a:ext cx="1237553" cy="174096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F5EC51B-14A0-6941-9286-2A564E4B6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006" y="4026355"/>
            <a:ext cx="1241393" cy="176334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E974D1D-FA18-8A47-A284-5B9C357A1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141" y="4116053"/>
            <a:ext cx="1257963" cy="160632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AEC4A37-CD45-784D-9E0B-B261C0E20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4343" y="4116053"/>
            <a:ext cx="1257963" cy="160632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4F9FEF9-F0A3-5642-A462-3539BF74B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7479" y="1493435"/>
            <a:ext cx="1275625" cy="179452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8C24916-762A-7647-AF5F-3D4BA5C631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4175" y="1530351"/>
            <a:ext cx="1241393" cy="175628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AAEAF29-604B-F844-9A96-0D03BADB5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4711" y="1530351"/>
            <a:ext cx="1237553" cy="17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3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C18B06-A93C-5B42-888E-6CB1004E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学部生時代にお</a:t>
            </a:r>
            <a:r>
              <a:rPr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ける</a:t>
            </a:r>
            <a:r>
              <a:rPr kumimoji="1" lang="ja-JP" altLang="en-US" sz="2800">
                <a:latin typeface="MS PGothic" panose="020B0600070205080204" pitchFamily="34" charset="-128"/>
                <a:ea typeface="MS PGothic" panose="020B0600070205080204" pitchFamily="34" charset="-128"/>
              </a:rPr>
              <a:t>卒業研究内容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872E72-6C0D-8C4B-A738-35A4E540F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ビットコインは銀行を潰すか</a:t>
            </a:r>
            <a:endParaRPr kumimoji="1"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仮説：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kumimoji="1"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結論</a:t>
            </a:r>
            <a:endParaRPr kumimoji="1"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新規性：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内容：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関連研究：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0" indent="0">
              <a:buNone/>
            </a:pPr>
            <a:r>
              <a:rPr lang="ja-JP" altLang="en-US">
                <a:latin typeface="MS PGothic" panose="020B0600070205080204" pitchFamily="34" charset="-128"/>
                <a:ea typeface="MS PGothic" panose="020B0600070205080204" pitchFamily="34" charset="-128"/>
              </a:rPr>
              <a:t>課題：</a:t>
            </a:r>
            <a:endParaRPr lang="en-US" altLang="ja-JP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802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128</Words>
  <Application>Microsoft Macintosh PowerPoint</Application>
  <PresentationFormat>ワイド画面</PresentationFormat>
  <Paragraphs>74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MS PGothic</vt:lpstr>
      <vt:lpstr>游ゴシック</vt:lpstr>
      <vt:lpstr>游ゴシック Light</vt:lpstr>
      <vt:lpstr>Arial</vt:lpstr>
      <vt:lpstr>Office テーマ</vt:lpstr>
      <vt:lpstr>自己紹介</vt:lpstr>
      <vt:lpstr>ハイパーパラメータ最適化の理解</vt:lpstr>
      <vt:lpstr>今後取り組みたい課題</vt:lpstr>
      <vt:lpstr>中期的展望</vt:lpstr>
      <vt:lpstr>数学力/プログラミング力</vt:lpstr>
      <vt:lpstr>学部生時代における卒業研究内容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自己紹介</dc:title>
  <dc:creator>Microsoft Office ユーザー</dc:creator>
  <cp:lastModifiedBy>Microsoft Office ユーザー</cp:lastModifiedBy>
  <cp:revision>26</cp:revision>
  <dcterms:created xsi:type="dcterms:W3CDTF">2018-07-04T01:36:10Z</dcterms:created>
  <dcterms:modified xsi:type="dcterms:W3CDTF">2018-07-04T10:27:10Z</dcterms:modified>
</cp:coreProperties>
</file>